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367" r:id="rId2"/>
    <p:sldId id="409" r:id="rId3"/>
    <p:sldId id="368" r:id="rId4"/>
    <p:sldId id="408" r:id="rId5"/>
    <p:sldId id="375" r:id="rId6"/>
    <p:sldId id="407" r:id="rId7"/>
    <p:sldId id="374" r:id="rId8"/>
    <p:sldId id="376" r:id="rId9"/>
    <p:sldId id="404" r:id="rId10"/>
    <p:sldId id="382" r:id="rId11"/>
    <p:sldId id="381" r:id="rId12"/>
    <p:sldId id="385" r:id="rId13"/>
    <p:sldId id="387" r:id="rId14"/>
    <p:sldId id="386" r:id="rId15"/>
    <p:sldId id="380" r:id="rId16"/>
    <p:sldId id="377" r:id="rId17"/>
    <p:sldId id="395" r:id="rId18"/>
    <p:sldId id="388" r:id="rId19"/>
    <p:sldId id="389" r:id="rId20"/>
    <p:sldId id="394" r:id="rId21"/>
    <p:sldId id="396" r:id="rId22"/>
    <p:sldId id="390" r:id="rId23"/>
    <p:sldId id="392" r:id="rId24"/>
    <p:sldId id="391" r:id="rId25"/>
    <p:sldId id="393" r:id="rId26"/>
    <p:sldId id="399" r:id="rId27"/>
    <p:sldId id="401" r:id="rId28"/>
    <p:sldId id="400" r:id="rId29"/>
    <p:sldId id="398" r:id="rId30"/>
    <p:sldId id="406" r:id="rId31"/>
    <p:sldId id="40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>
      <p:cViewPr varScale="1">
        <p:scale>
          <a:sx n="81" d="100"/>
          <a:sy n="81" d="100"/>
        </p:scale>
        <p:origin x="150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27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ECA0-A784-46AA-AFF0-52D3548798AC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7EA50-12CC-4C75-8BA4-B4C468970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7EA50-12CC-4C75-8BA4-B4C46897095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&#34945;&#19990;&#20975;&#31216;&#24093;&#65292;&#19977;&#25558;&#19977;&#35753;.mp4" TargetMode="Externa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17DE9D-2173-4CE3-A5BC-A632ACCDDCEC}"/>
              </a:ext>
            </a:extLst>
          </p:cNvPr>
          <p:cNvSpPr txBox="1"/>
          <p:nvPr/>
        </p:nvSpPr>
        <p:spPr>
          <a:xfrm>
            <a:off x="228600" y="1066800"/>
            <a:ext cx="8458200" cy="3590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CN" altLang="en-US" sz="3200" b="1" dirty="0">
                <a:latin typeface="宋体" panose="02010600030101010101" pitchFamily="2" charset="-122"/>
              </a:rPr>
              <a:t>初中历史九年级</a:t>
            </a:r>
          </a:p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zh-CN" sz="3600" b="1" dirty="0">
              <a:latin typeface="宋体" panose="02010600030101010101" pitchFamily="2" charset="-122"/>
            </a:endParaRPr>
          </a:p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宋体" panose="02010600030101010101" pitchFamily="2" charset="-122"/>
              </a:rPr>
              <a:t>第三单元</a:t>
            </a:r>
            <a:endParaRPr lang="en-US" altLang="zh-CN" sz="3600" b="1" dirty="0">
              <a:latin typeface="宋体" panose="02010600030101010101" pitchFamily="2" charset="-122"/>
            </a:endParaRPr>
          </a:p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tx2"/>
                </a:solidFill>
                <a:latin typeface="宋体" panose="02010600030101010101" pitchFamily="2" charset="-122"/>
              </a:rPr>
              <a:t>资产阶级民主革命与中华民国的建立</a:t>
            </a:r>
            <a:endParaRPr lang="en-US" altLang="zh-CN" sz="40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2"/>
                </a:solidFill>
                <a:latin typeface="宋体" panose="02010600030101010101" pitchFamily="2" charset="-122"/>
              </a:rPr>
              <a:t>（复习）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pic>
        <p:nvPicPr>
          <p:cNvPr id="7" name="图片 6" descr="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85800"/>
            <a:ext cx="9144000" cy="61721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343400" y="54114"/>
              <a:ext cx="266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图文说史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4800" y="9906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0099"/>
                </a:solidFill>
              </a:rPr>
              <a:t>猜一猜他是谁？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676400"/>
            <a:ext cx="5562600" cy="4196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/>
              <a:t>建立资产阶级革命团体。</a:t>
            </a:r>
            <a:endParaRPr lang="en-US" altLang="zh-CN" sz="2800" b="1" dirty="0"/>
          </a:p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/>
              <a:t>组织筹划反清武装起义。</a:t>
            </a:r>
            <a:endParaRPr lang="en-US" altLang="zh-CN" sz="2800" b="1" dirty="0"/>
          </a:p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/>
              <a:t>全国规模资产阶级革命政党的决策者、发起人和领导者。</a:t>
            </a:r>
            <a:endParaRPr lang="en-US" altLang="zh-CN" sz="2800" b="1" dirty="0"/>
          </a:p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/>
              <a:t>全面分析中国的社会情况，提出了资产阶级革命纲领。</a:t>
            </a:r>
            <a:endParaRPr lang="en-US" altLang="zh-CN" sz="2800" b="1" dirty="0"/>
          </a:p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/>
              <a:t>资产阶级共和国性质宪法的主要制定者。</a:t>
            </a:r>
            <a:endParaRPr lang="en-US" altLang="zh-CN" sz="2800" b="1" dirty="0"/>
          </a:p>
        </p:txBody>
      </p:sp>
      <p:pic>
        <p:nvPicPr>
          <p:cNvPr id="14" name="图片 13" descr="QQ图片202002291456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1771650"/>
            <a:ext cx="2743200" cy="38671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9600" y="58674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孙中山</a:t>
            </a: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中国民主革命的先行者</a:t>
            </a:r>
          </a:p>
        </p:txBody>
      </p:sp>
      <p:sp>
        <p:nvSpPr>
          <p:cNvPr id="17" name="椭圆 16"/>
          <p:cNvSpPr/>
          <p:nvPr/>
        </p:nvSpPr>
        <p:spPr>
          <a:xfrm>
            <a:off x="4191000" y="1709738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191000" y="2209800"/>
            <a:ext cx="8382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876800" y="2743200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505200" y="4224338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572000" y="4757738"/>
            <a:ext cx="8382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" y="193554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第一个建立资产阶级革命团体。</a:t>
            </a:r>
            <a:endParaRPr lang="en-US" altLang="zh-CN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5400" y="2392740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兴中会</a:t>
            </a:r>
          </a:p>
        </p:txBody>
      </p:sp>
      <p:sp>
        <p:nvSpPr>
          <p:cNvPr id="16" name="椭圆 15"/>
          <p:cNvSpPr/>
          <p:nvPr/>
        </p:nvSpPr>
        <p:spPr>
          <a:xfrm>
            <a:off x="4724400" y="1968878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304800" y="3154740"/>
            <a:ext cx="8610600" cy="15696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材料  </a:t>
            </a:r>
            <a:r>
              <a:rPr lang="en-US" altLang="zh-CN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……“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是会之设，专为振兴中华，维持国体起见”</a:t>
            </a:r>
            <a:r>
              <a:rPr lang="en-US" altLang="zh-CN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……“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驱除鞑虏，恢复中国，创立合众政府”。   </a:t>
            </a:r>
            <a:r>
              <a:rPr lang="en-US" altLang="zh-CN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——《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兴中会章程</a:t>
            </a:r>
            <a:r>
              <a:rPr lang="en-US" altLang="zh-CN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715000" y="3688140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657600" y="4145340"/>
            <a:ext cx="480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81000" y="4602540"/>
            <a:ext cx="167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2400" y="1548825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第一个组织筹划反清武装起义。</a:t>
            </a:r>
            <a:endParaRPr lang="en-US" altLang="zh-CN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4800" y="23622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——1895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年广州起义</a:t>
            </a:r>
          </a:p>
        </p:txBody>
      </p:sp>
      <p:sp>
        <p:nvSpPr>
          <p:cNvPr id="23" name="椭圆 22"/>
          <p:cNvSpPr/>
          <p:nvPr/>
        </p:nvSpPr>
        <p:spPr>
          <a:xfrm>
            <a:off x="4724400" y="1447800"/>
            <a:ext cx="838200" cy="76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09600" y="2895600"/>
            <a:ext cx="2438400" cy="3276600"/>
            <a:chOff x="609600" y="2895600"/>
            <a:chExt cx="2438400" cy="3276600"/>
          </a:xfrm>
        </p:grpSpPr>
        <p:pic>
          <p:nvPicPr>
            <p:cNvPr id="34" name="Picture 12" descr="https://gss3.bdstatic.com/-Po3dSag_xI4khGkpoWK1HF6hhy/baike/w%3D268%3Bg%3D0/sign=59638748572c11dfded1b8255b1c05ed/bd3eb13533fa828b9da4dd48fd1f4134960a5a9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9600" y="2895600"/>
              <a:ext cx="24384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1143000" y="5648980"/>
              <a:ext cx="1266693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陆皓东</a:t>
              </a:r>
              <a:endParaRPr lang="zh-CN" altLang="en-US" sz="2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6" name="矩形 10"/>
          <p:cNvSpPr>
            <a:spLocks noChangeArrowheads="1"/>
          </p:cNvSpPr>
          <p:nvPr/>
        </p:nvSpPr>
        <p:spPr bwMode="auto">
          <a:xfrm>
            <a:off x="3657600" y="4191000"/>
            <a:ext cx="4800600" cy="10747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b="1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“中国有史以来，为共和革命而牺牲者之第一人”。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200" y="838200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第一个全国规模资产阶级革命政党的决策者、发起人和领导者。</a:t>
            </a:r>
            <a:endParaRPr lang="en-US" altLang="zh-CN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23" name="椭圆 22"/>
          <p:cNvSpPr/>
          <p:nvPr/>
        </p:nvSpPr>
        <p:spPr>
          <a:xfrm>
            <a:off x="5486400" y="838200"/>
            <a:ext cx="914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114800" y="13716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——1905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  同盟会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52400" y="5048071"/>
            <a:ext cx="8991600" cy="1077218"/>
            <a:chOff x="152400" y="5029200"/>
            <a:chExt cx="8991600" cy="1077218"/>
          </a:xfrm>
        </p:grpSpPr>
        <p:sp>
          <p:nvSpPr>
            <p:cNvPr id="33" name="TextBox 32"/>
            <p:cNvSpPr txBox="1"/>
            <p:nvPr/>
          </p:nvSpPr>
          <p:spPr>
            <a:xfrm>
              <a:off x="152400" y="5029200"/>
              <a:ext cx="89916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第一个全面分析中国的社会情况，提出了资产阶级革命纲领。</a:t>
              </a:r>
              <a:endParaRPr lang="en-US" altLang="zh-CN" sz="3200" b="1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1524000" y="5486400"/>
              <a:ext cx="914400" cy="609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590800" y="5581471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三民主义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孙中山领导资产阶级革命的指导思想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295400" y="2133601"/>
            <a:ext cx="6640830" cy="2971800"/>
            <a:chOff x="1295400" y="2133600"/>
            <a:chExt cx="6640830" cy="3049293"/>
          </a:xfrm>
        </p:grpSpPr>
        <p:pic>
          <p:nvPicPr>
            <p:cNvPr id="18" name="图片 3"/>
            <p:cNvPicPr>
              <a:picLocks noChangeAspect="1" noChangeArrowheads="1"/>
            </p:cNvPicPr>
            <p:nvPr/>
          </p:nvPicPr>
          <p:blipFill>
            <a:blip r:embed="rId3" cstate="print"/>
            <a:srcRect t="2708" b="5237"/>
            <a:stretch>
              <a:fillRect/>
            </a:stretch>
          </p:blipFill>
          <p:spPr bwMode="auto">
            <a:xfrm>
              <a:off x="1295400" y="2133600"/>
              <a:ext cx="3429000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文本框 4"/>
            <p:cNvSpPr txBox="1">
              <a:spLocks noChangeArrowheads="1"/>
            </p:cNvSpPr>
            <p:nvPr/>
          </p:nvSpPr>
          <p:spPr bwMode="auto">
            <a:xfrm>
              <a:off x="1524000" y="4721228"/>
              <a:ext cx="2784101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00FF"/>
                  </a:solidFill>
                  <a:latin typeface="文鼎CS大黑"/>
                </a:rPr>
                <a:t>中国同盟会纲领</a:t>
              </a:r>
              <a:endParaRPr lang="zh-CN" altLang="en-US" sz="2400" b="1" dirty="0">
                <a:solidFill>
                  <a:srgbClr val="0000FF"/>
                </a:solidFill>
                <a:latin typeface="文鼎CS大黑"/>
                <a:ea typeface="文鼎CS大黑"/>
                <a:cs typeface="文鼎CS大黑"/>
              </a:endParaRPr>
            </a:p>
          </p:txBody>
        </p:sp>
        <p:pic>
          <p:nvPicPr>
            <p:cNvPr id="20" name="图片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133600"/>
              <a:ext cx="3135630" cy="2590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文本框 6"/>
            <p:cNvSpPr txBox="1">
              <a:spLocks noChangeArrowheads="1"/>
            </p:cNvSpPr>
            <p:nvPr/>
          </p:nvSpPr>
          <p:spPr bwMode="auto">
            <a:xfrm>
              <a:off x="4657747" y="4705350"/>
              <a:ext cx="3114653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00FF"/>
                  </a:solidFill>
                  <a:latin typeface="文鼎CS大黑"/>
                </a:rPr>
                <a:t>中国同盟会机关报</a:t>
              </a:r>
              <a:endParaRPr lang="zh-CN" altLang="en-US" sz="2400" b="1" dirty="0">
                <a:solidFill>
                  <a:srgbClr val="0000FF"/>
                </a:solidFill>
                <a:latin typeface="文鼎CS大黑"/>
                <a:ea typeface="文鼎CS大黑"/>
                <a:cs typeface="文鼎CS大黑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graphicFrame>
        <p:nvGraphicFramePr>
          <p:cNvPr id="8" name="对象 38918"/>
          <p:cNvGraphicFramePr/>
          <p:nvPr/>
        </p:nvGraphicFramePr>
        <p:xfrm>
          <a:off x="152400" y="914400"/>
          <a:ext cx="44958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5" imgW="3056890" imgH="3084830" progId="">
                  <p:embed/>
                </p:oleObj>
              </mc:Choice>
              <mc:Fallback>
                <p:oleObj r:id="rId5" imgW="3056890" imgH="3084830" progId="">
                  <p:embed/>
                  <p:pic>
                    <p:nvPicPr>
                      <p:cNvPr id="0" name="对象 38918"/>
                      <p:cNvPicPr/>
                      <p:nvPr/>
                    </p:nvPicPr>
                    <p:blipFill>
                      <a:blip r:embed="rId6"/>
                      <a:srcRect l="64053" b="49738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4495800" cy="434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1447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54864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1911</a:t>
            </a:r>
            <a:r>
              <a:rPr lang="zh-CN" altLang="en-US" sz="4000" b="1" dirty="0">
                <a:solidFill>
                  <a:srgbClr val="FF0000"/>
                </a:solidFill>
              </a:rPr>
              <a:t>年  武昌起义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5464314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辛亥革命</a:t>
            </a:r>
          </a:p>
        </p:txBody>
      </p:sp>
      <p:pic>
        <p:nvPicPr>
          <p:cNvPr id="17" name="图片 16" descr="5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0600" y="914400"/>
            <a:ext cx="4191000" cy="4343400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4191000" y="5638800"/>
            <a:ext cx="8382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84086"/>
            <a:chOff x="1" y="0"/>
            <a:chExt cx="9143999" cy="784086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267200" y="76200"/>
              <a:ext cx="259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13" name="图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057400"/>
            <a:ext cx="3505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057400"/>
            <a:ext cx="4058814" cy="340417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</p:spPr>
      </p:pic>
      <p:sp>
        <p:nvSpPr>
          <p:cNvPr id="16" name="文本框 6"/>
          <p:cNvSpPr txBox="1">
            <a:spLocks noChangeArrowheads="1"/>
          </p:cNvSpPr>
          <p:nvPr/>
        </p:nvSpPr>
        <p:spPr bwMode="auto">
          <a:xfrm>
            <a:off x="304800" y="5634335"/>
            <a:ext cx="4191000" cy="46166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孙中山与临时参议院议员合影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" y="1091625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1912</a:t>
            </a:r>
            <a:r>
              <a:rPr lang="zh-CN" altLang="en-US" sz="3200" b="1" dirty="0">
                <a:solidFill>
                  <a:srgbClr val="FF0000"/>
                </a:solidFill>
              </a:rPr>
              <a:t>年</a:t>
            </a:r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月</a:t>
            </a:r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日，中华民国建立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4" name="图片 3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7" name="右箭头 6"/>
          <p:cNvSpPr/>
          <p:nvPr/>
        </p:nvSpPr>
        <p:spPr>
          <a:xfrm>
            <a:off x="762001" y="1905000"/>
            <a:ext cx="7315199" cy="304801"/>
          </a:xfrm>
          <a:prstGeom prst="rightArrow">
            <a:avLst>
              <a:gd name="adj1" fmla="val 50000"/>
              <a:gd name="adj2" fmla="val 498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8" name="椭圆 7"/>
          <p:cNvSpPr/>
          <p:nvPr/>
        </p:nvSpPr>
        <p:spPr>
          <a:xfrm>
            <a:off x="1371600" y="1752601"/>
            <a:ext cx="76200" cy="3527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椭圆 8"/>
          <p:cNvSpPr/>
          <p:nvPr/>
        </p:nvSpPr>
        <p:spPr>
          <a:xfrm>
            <a:off x="5105400" y="1752600"/>
            <a:ext cx="76200" cy="3686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0" name="椭圆 9"/>
          <p:cNvSpPr/>
          <p:nvPr/>
        </p:nvSpPr>
        <p:spPr>
          <a:xfrm>
            <a:off x="2514600" y="1752600"/>
            <a:ext cx="76200" cy="373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1" name="椭圆 10"/>
          <p:cNvSpPr/>
          <p:nvPr/>
        </p:nvSpPr>
        <p:spPr>
          <a:xfrm flipH="1">
            <a:off x="3886197" y="1752600"/>
            <a:ext cx="76202" cy="373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椭圆 11"/>
          <p:cNvSpPr/>
          <p:nvPr/>
        </p:nvSpPr>
        <p:spPr>
          <a:xfrm>
            <a:off x="6553200" y="1752600"/>
            <a:ext cx="76200" cy="373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TextBox 12"/>
          <p:cNvSpPr txBox="1"/>
          <p:nvPr/>
        </p:nvSpPr>
        <p:spPr>
          <a:xfrm>
            <a:off x="8382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1911</a:t>
            </a:r>
            <a:r>
              <a:rPr lang="zh-CN" altLang="en-US" sz="2400" b="1" dirty="0"/>
              <a:t>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7400" y="2205335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1912</a:t>
            </a:r>
            <a:r>
              <a:rPr lang="zh-CN" altLang="en-US" sz="2400" b="1" dirty="0"/>
              <a:t>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28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1913</a:t>
            </a:r>
            <a:r>
              <a:rPr lang="zh-CN" altLang="en-US" sz="2400" b="1" dirty="0"/>
              <a:t>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82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1915</a:t>
            </a:r>
            <a:r>
              <a:rPr lang="zh-CN" altLang="en-US" sz="2400" b="1" dirty="0"/>
              <a:t>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1917</a:t>
            </a:r>
            <a:r>
              <a:rPr lang="zh-CN" altLang="en-US" sz="2400" b="1" dirty="0"/>
              <a:t>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7400" y="914400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民国元年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29000" y="914400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民国 </a:t>
            </a:r>
            <a:endParaRPr lang="en-US" altLang="zh-CN" sz="2800" b="1" dirty="0"/>
          </a:p>
          <a:p>
            <a:r>
              <a:rPr lang="en-US" altLang="zh-CN" sz="2800" b="1" dirty="0"/>
              <a:t> 2</a:t>
            </a:r>
            <a:r>
              <a:rPr lang="zh-CN" altLang="en-US" sz="2800" b="1" dirty="0"/>
              <a:t>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4400" y="914400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民国 </a:t>
            </a:r>
            <a:endParaRPr lang="en-US" altLang="zh-CN" sz="2800" b="1" dirty="0"/>
          </a:p>
          <a:p>
            <a:r>
              <a:rPr lang="en-US" altLang="zh-CN" sz="2800" b="1" dirty="0"/>
              <a:t> 4</a:t>
            </a:r>
            <a:r>
              <a:rPr lang="zh-CN" altLang="en-US" sz="2800" b="1" dirty="0"/>
              <a:t>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2200" y="950893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民国 </a:t>
            </a:r>
            <a:endParaRPr lang="en-US" altLang="zh-CN" sz="2800" b="1" dirty="0"/>
          </a:p>
          <a:p>
            <a:r>
              <a:rPr lang="en-US" altLang="zh-CN" sz="2800" b="1" dirty="0"/>
              <a:t> 6</a:t>
            </a:r>
            <a:r>
              <a:rPr lang="zh-CN" altLang="en-US" sz="2800" b="1" dirty="0"/>
              <a:t>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39000" y="1143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民国纪年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5200" y="22199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公元纪年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400" y="31242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民国纪年和公元纪年的换算：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3000" y="3940314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公元</a:t>
            </a:r>
            <a:r>
              <a:rPr lang="en-US" altLang="zh-CN" sz="4000" b="1" dirty="0">
                <a:solidFill>
                  <a:srgbClr val="FF0000"/>
                </a:solidFill>
              </a:rPr>
              <a:t>XXXX</a:t>
            </a:r>
            <a:r>
              <a:rPr lang="zh-CN" altLang="en-US" sz="4000" b="1" dirty="0">
                <a:solidFill>
                  <a:srgbClr val="FF0000"/>
                </a:solidFill>
              </a:rPr>
              <a:t>年</a:t>
            </a:r>
            <a:r>
              <a:rPr lang="en-US" altLang="zh-CN" sz="4000" b="1" dirty="0">
                <a:solidFill>
                  <a:srgbClr val="FF0000"/>
                </a:solidFill>
              </a:rPr>
              <a:t>=</a:t>
            </a:r>
            <a:r>
              <a:rPr lang="zh-CN" altLang="en-US" sz="4000" b="1" dirty="0">
                <a:solidFill>
                  <a:srgbClr val="FF0000"/>
                </a:solidFill>
              </a:rPr>
              <a:t>民国</a:t>
            </a:r>
            <a:r>
              <a:rPr lang="en-US" altLang="zh-CN" sz="4000" b="1" dirty="0">
                <a:solidFill>
                  <a:srgbClr val="FF0000"/>
                </a:solidFill>
              </a:rPr>
              <a:t>XX</a:t>
            </a:r>
            <a:r>
              <a:rPr lang="zh-CN" altLang="en-US" sz="4000" b="1" dirty="0">
                <a:solidFill>
                  <a:srgbClr val="FF0000"/>
                </a:solidFill>
              </a:rPr>
              <a:t>年</a:t>
            </a:r>
            <a:r>
              <a:rPr lang="en-US" altLang="zh-CN" sz="4000" b="1" dirty="0">
                <a:solidFill>
                  <a:srgbClr val="FF0000"/>
                </a:solidFill>
              </a:rPr>
              <a:t>+1911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400" y="48006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八路军的臂章上的“中华民国二十七年”，应是公元纪年的哪一年？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67400" y="546431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1938</a:t>
            </a:r>
            <a:r>
              <a:rPr lang="zh-CN" altLang="en-US" sz="4000" b="1" dirty="0">
                <a:solidFill>
                  <a:srgbClr val="FF0000"/>
                </a:solidFill>
              </a:rPr>
              <a:t>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4" grpId="0"/>
      <p:bldP spid="25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2400" y="8483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第一个资产阶级共和国性质宪法的主要制定者。</a:t>
            </a:r>
            <a:endParaRPr lang="en-US" altLang="zh-CN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19" name="椭圆 18"/>
          <p:cNvSpPr/>
          <p:nvPr/>
        </p:nvSpPr>
        <p:spPr>
          <a:xfrm>
            <a:off x="4495800" y="838200"/>
            <a:ext cx="914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53000" y="1472625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《</a:t>
            </a:r>
            <a:r>
              <a:rPr lang="zh-CN" altLang="en-US" sz="3200" b="1" dirty="0">
                <a:solidFill>
                  <a:srgbClr val="FF0000"/>
                </a:solidFill>
              </a:rPr>
              <a:t>中华民国临时约法</a:t>
            </a:r>
            <a:r>
              <a:rPr lang="en-US" altLang="zh-CN" sz="3200" b="1" dirty="0">
                <a:solidFill>
                  <a:srgbClr val="FF0000"/>
                </a:solidFill>
              </a:rPr>
              <a:t>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22" name="图片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0"/>
            <a:ext cx="83058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5" name="文本框 3"/>
          <p:cNvSpPr txBox="1">
            <a:spLocks noChangeArrowheads="1"/>
          </p:cNvSpPr>
          <p:nvPr/>
        </p:nvSpPr>
        <p:spPr bwMode="auto">
          <a:xfrm>
            <a:off x="1347797" y="5569457"/>
            <a:ext cx="6262492" cy="4503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zh-CN" altLang="en-US" sz="2800" b="1" dirty="0">
              <a:solidFill>
                <a:srgbClr val="CC0099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8600" y="5903893"/>
            <a:ext cx="883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性质：中国历史上第一部具有资产阶级共和国宪法性质的重要文件。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371600" y="1295400"/>
            <a:ext cx="2514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4200" y="147262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中华民国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8600" y="153418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辛亥革命的成果：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20" grpId="0"/>
      <p:bldP spid="33" grpId="0"/>
      <p:bldP spid="23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pic>
        <p:nvPicPr>
          <p:cNvPr id="11" name="图片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371600"/>
            <a:ext cx="4622801" cy="3194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文本框 9"/>
          <p:cNvSpPr txBox="1">
            <a:spLocks noChangeArrowheads="1"/>
          </p:cNvSpPr>
          <p:nvPr/>
        </p:nvSpPr>
        <p:spPr bwMode="auto">
          <a:xfrm>
            <a:off x="4191000" y="4648200"/>
            <a:ext cx="3336925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宣统帝退位诏书</a:t>
            </a:r>
          </a:p>
        </p:txBody>
      </p:sp>
      <p:pic>
        <p:nvPicPr>
          <p:cNvPr id="13" name="图片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1" y="1219200"/>
            <a:ext cx="2724150" cy="3352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文本框 9"/>
          <p:cNvSpPr txBox="1">
            <a:spLocks noChangeArrowheads="1"/>
          </p:cNvSpPr>
          <p:nvPr/>
        </p:nvSpPr>
        <p:spPr bwMode="auto">
          <a:xfrm>
            <a:off x="914400" y="4648200"/>
            <a:ext cx="2455862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宣统帝溥仪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" y="5323582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意义：推翻了清王朝的反动统治，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3200" b="1" dirty="0">
                <a:solidFill>
                  <a:srgbClr val="FF0000"/>
                </a:solidFill>
              </a:rPr>
              <a:t>              宣告了中国两千多年君主专制制度的终结。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F:\初三复习2020.2\一轮复习上课课件\八上第一单元课本插图\新文档 2020-02-19 09.45.14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28600"/>
            <a:ext cx="8305800" cy="3124200"/>
          </a:xfrm>
          <a:prstGeom prst="rect">
            <a:avLst/>
          </a:prstGeom>
          <a:noFill/>
        </p:spPr>
      </p:pic>
      <p:pic>
        <p:nvPicPr>
          <p:cNvPr id="6" name="图片 5" descr="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3429000"/>
            <a:ext cx="3962400" cy="3276600"/>
          </a:xfrm>
          <a:prstGeom prst="rect">
            <a:avLst/>
          </a:prstGeom>
        </p:spPr>
      </p:pic>
      <p:pic>
        <p:nvPicPr>
          <p:cNvPr id="1027" name="Picture 3" descr="F:\初三复习2020.2\一轮复习上课课件\八上第二单元课本插图\新文档 2020-02-19 10.03.59_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3429000"/>
            <a:ext cx="4267200" cy="32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705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4" name="图片 3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  一个世纪以来，中国人民在前进道路上经历了三次历史性的巨大变化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第一次是辛亥革命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他首先喊出“振兴中华”的口号，开创了完全意义上的近代民族民主革命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为中国的进步打开了闸门，使反动统治秩序再也无法稳定下来。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江泽民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143000" y="3124200"/>
            <a:ext cx="5638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81000" y="3657600"/>
            <a:ext cx="3733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" y="5257800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</a:rPr>
              <a:t>意义：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257800"/>
            <a:ext cx="746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开创了完全意义上的近代民族民主革命，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3200" b="1" dirty="0">
                <a:solidFill>
                  <a:srgbClr val="FF0000"/>
                </a:solidFill>
              </a:rPr>
              <a:t>打开了中国进步潮流的闸门。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696200" y="3124200"/>
            <a:ext cx="838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4" name="图片 3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pic>
        <p:nvPicPr>
          <p:cNvPr id="7" name="图片 6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1295400"/>
            <a:ext cx="7848600" cy="2209800"/>
          </a:xfrm>
          <a:prstGeom prst="rect">
            <a:avLst/>
          </a:prstGeom>
        </p:spPr>
      </p:pic>
      <p:pic>
        <p:nvPicPr>
          <p:cNvPr id="8" name="图片 7" descr="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3886200"/>
            <a:ext cx="28956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4122003"/>
            <a:ext cx="5410200" cy="1042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zh-CN" altLang="en-US" sz="2400" b="1" dirty="0"/>
              <a:t>男女无别：可以一起坐车还能牵手逛街。</a:t>
            </a:r>
            <a:endParaRPr lang="en-US" altLang="zh-CN" sz="2400" b="1" dirty="0"/>
          </a:p>
          <a:p>
            <a:pPr>
              <a:lnSpc>
                <a:spcPts val="3900"/>
              </a:lnSpc>
            </a:pPr>
            <a:r>
              <a:rPr lang="zh-CN" altLang="en-US" sz="2400" b="1" dirty="0"/>
              <a:t>不再缠足：女人终于可以大步走路。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5968425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</a:rPr>
              <a:t>意义：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1600" y="5968425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极大推动了中华民族的思想解放。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grpSp>
        <p:nvGrpSpPr>
          <p:cNvPr id="6" name="组合 1"/>
          <p:cNvGrpSpPr/>
          <p:nvPr/>
        </p:nvGrpSpPr>
        <p:grpSpPr bwMode="auto">
          <a:xfrm>
            <a:off x="228600" y="838200"/>
            <a:ext cx="4724192" cy="4267200"/>
            <a:chOff x="3514" y="2126"/>
            <a:chExt cx="12672" cy="8924"/>
          </a:xfrm>
        </p:grpSpPr>
        <p:pic>
          <p:nvPicPr>
            <p:cNvPr id="8" name="图片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14" y="2126"/>
              <a:ext cx="12515" cy="731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文本框 6"/>
            <p:cNvSpPr txBox="1">
              <a:spLocks noChangeArrowheads="1"/>
            </p:cNvSpPr>
            <p:nvPr/>
          </p:nvSpPr>
          <p:spPr bwMode="auto">
            <a:xfrm>
              <a:off x="3565" y="9498"/>
              <a:ext cx="12621" cy="1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1912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年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月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10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日袁世凯就任中华民国临时大总统后与北洋将领合影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105400" y="1261170"/>
            <a:ext cx="3962400" cy="3539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辛亥革命只把一个皇帝赶跑，中国仍旧在帝国主义和封建主义的压迫之下，反帝反封建的革命任务并没有完成。”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毛泽东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52578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结果：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257800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</a:rPr>
              <a:t>革命果实被袁世凯窃取</a:t>
            </a:r>
            <a:r>
              <a:rPr lang="zh-CN" altLang="en-US" sz="2800" b="1" dirty="0">
                <a:solidFill>
                  <a:srgbClr val="FF0000"/>
                </a:solidFill>
              </a:rPr>
              <a:t>；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             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6800" y="5715000"/>
            <a:ext cx="7543800" cy="101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     </a:t>
            </a:r>
            <a:r>
              <a:rPr lang="zh-CN" altLang="zh-CN" sz="2800" b="1" dirty="0">
                <a:solidFill>
                  <a:srgbClr val="FF0000"/>
                </a:solidFill>
              </a:rPr>
              <a:t>没有完成反帝反封建的任务，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lnSpc>
                <a:spcPts val="37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     </a:t>
            </a:r>
            <a:r>
              <a:rPr lang="zh-CN" altLang="zh-CN" sz="2800" b="1" dirty="0">
                <a:solidFill>
                  <a:srgbClr val="FF0000"/>
                </a:solidFill>
              </a:rPr>
              <a:t>没有改变中国半殖民地半封建社会的性质。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257800" y="2743200"/>
            <a:ext cx="3657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257800" y="3276600"/>
            <a:ext cx="3276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257800" y="3733800"/>
            <a:ext cx="3657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257800" y="4267200"/>
            <a:ext cx="2667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209800" y="4800600"/>
            <a:ext cx="2590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04800" y="5181600"/>
            <a:ext cx="1828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5678269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反袁斗争：</a:t>
            </a:r>
            <a:r>
              <a:rPr lang="zh-CN" altLang="en-US" sz="3600" b="1" dirty="0">
                <a:solidFill>
                  <a:srgbClr val="FF0000"/>
                </a:solidFill>
              </a:rPr>
              <a:t>二次革命、护国战争</a:t>
            </a:r>
          </a:p>
        </p:txBody>
      </p:sp>
      <p:grpSp>
        <p:nvGrpSpPr>
          <p:cNvPr id="12" name="组合 49"/>
          <p:cNvGrpSpPr/>
          <p:nvPr/>
        </p:nvGrpSpPr>
        <p:grpSpPr bwMode="auto">
          <a:xfrm>
            <a:off x="76200" y="1219200"/>
            <a:ext cx="4292600" cy="4114800"/>
            <a:chOff x="6133306" y="1917699"/>
            <a:chExt cx="4890294" cy="3352801"/>
          </a:xfrm>
        </p:grpSpPr>
        <p:grpSp>
          <p:nvGrpSpPr>
            <p:cNvPr id="13" name="组合 16"/>
            <p:cNvGrpSpPr/>
            <p:nvPr/>
          </p:nvGrpSpPr>
          <p:grpSpPr bwMode="auto">
            <a:xfrm>
              <a:off x="6134100" y="1920875"/>
              <a:ext cx="4889500" cy="3349625"/>
              <a:chOff x="2667001" y="2441498"/>
              <a:chExt cx="4889499" cy="3349701"/>
            </a:xfrm>
          </p:grpSpPr>
          <p:pic>
            <p:nvPicPr>
              <p:cNvPr id="16" name="图片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309" t="983" r="1985" b="8208"/>
              <a:stretch>
                <a:fillRect/>
              </a:stretch>
            </p:blipFill>
            <p:spPr bwMode="auto">
              <a:xfrm>
                <a:off x="2667001" y="2441498"/>
                <a:ext cx="4889499" cy="3349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文本框 4"/>
              <p:cNvSpPr txBox="1">
                <a:spLocks noChangeArrowheads="1"/>
              </p:cNvSpPr>
              <p:nvPr/>
            </p:nvSpPr>
            <p:spPr bwMode="auto">
              <a:xfrm>
                <a:off x="5970589" y="2808289"/>
                <a:ext cx="925511" cy="19390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“</a:t>
                </a:r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猿</a:t>
                </a:r>
                <a:r>
                  <a:rPr lang="en-US" altLang="zh-CN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”</a:t>
                </a:r>
                <a:r>
                  <a:rPr lang="zh-CN" altLang="en-US" sz="2400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（袁）</a:t>
                </a:r>
                <a:endParaRPr lang="en-US" altLang="zh-CN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</a:t>
                </a:r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之</a:t>
                </a:r>
                <a:endParaRPr lang="en-US" altLang="zh-CN" sz="24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天</a:t>
                </a:r>
                <a:endParaRPr lang="en-US" altLang="zh-CN" sz="24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下</a:t>
                </a:r>
              </a:p>
            </p:txBody>
          </p:sp>
        </p:grpSp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36943" y="1917699"/>
              <a:ext cx="2803857" cy="2517769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</p:pic>
        <p:cxnSp>
          <p:nvCxnSpPr>
            <p:cNvPr id="15" name="直接连接符 46"/>
            <p:cNvCxnSpPr>
              <a:cxnSpLocks noChangeShapeType="1"/>
            </p:cNvCxnSpPr>
            <p:nvPr/>
          </p:nvCxnSpPr>
          <p:spPr bwMode="auto">
            <a:xfrm rot="5400000">
              <a:off x="5695950" y="4794250"/>
              <a:ext cx="8763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</p:spPr>
        </p:cxnSp>
      </p:grpSp>
      <p:pic>
        <p:nvPicPr>
          <p:cNvPr id="19" name="图片 7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1219200"/>
            <a:ext cx="4572000" cy="419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148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</a:p>
        </p:txBody>
      </p:sp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3" cstate="print"/>
          <a:srcRect r="1823" b="2580"/>
          <a:stretch>
            <a:fillRect/>
          </a:stretch>
        </p:blipFill>
        <p:spPr bwMode="auto">
          <a:xfrm>
            <a:off x="533399" y="1066800"/>
            <a:ext cx="769620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28600" y="5689937"/>
            <a:ext cx="8686800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中国陷入了军阀割据纷争的动乱之中。</a:t>
            </a:r>
            <a:endParaRPr lang="en-US" altLang="zh-CN" sz="40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grpSp>
        <p:nvGrpSpPr>
          <p:cNvPr id="9" name="组合 12"/>
          <p:cNvGrpSpPr/>
          <p:nvPr/>
        </p:nvGrpSpPr>
        <p:grpSpPr>
          <a:xfrm>
            <a:off x="152400" y="990600"/>
            <a:ext cx="8839199" cy="5638800"/>
            <a:chOff x="152400" y="762000"/>
            <a:chExt cx="8839199" cy="6096000"/>
          </a:xfrm>
        </p:grpSpPr>
        <p:pic>
          <p:nvPicPr>
            <p:cNvPr id="7" name="图片 6" descr="QQ图片20200229140508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762000"/>
              <a:ext cx="8839199" cy="6096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15200" y="5858470"/>
              <a:ext cx="15240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altLang="zh-CN" dirty="0"/>
            </a:p>
            <a:p>
              <a:endParaRPr lang="en-US" altLang="zh-CN" dirty="0"/>
            </a:p>
            <a:p>
              <a:endParaRPr lang="zh-CN" altLang="en-US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315200" y="5867400"/>
              <a:ext cx="0" cy="838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sp>
        <p:nvSpPr>
          <p:cNvPr id="7" name="内容占位符 2"/>
          <p:cNvSpPr txBox="1"/>
          <p:nvPr/>
        </p:nvSpPr>
        <p:spPr bwMode="auto">
          <a:xfrm>
            <a:off x="595313" y="2209800"/>
            <a:ext cx="8015287" cy="162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完成学案</a:t>
            </a:r>
            <a:r>
              <a:rPr lang="zh-CN" altLang="zh-CN" sz="3600" b="1" dirty="0"/>
              <a:t>【</a:t>
            </a:r>
            <a:r>
              <a:rPr lang="zh-CN" altLang="en-US" sz="3600" b="1" dirty="0"/>
              <a:t>记忆重现</a:t>
            </a:r>
            <a:r>
              <a:rPr lang="zh-CN" altLang="zh-CN" sz="3600" b="1" dirty="0"/>
              <a:t>——</a:t>
            </a:r>
            <a:r>
              <a:rPr lang="zh-CN" altLang="en-US" sz="3600" b="1" dirty="0"/>
              <a:t>要准确</a:t>
            </a:r>
            <a:r>
              <a:rPr lang="zh-CN" altLang="zh-CN" sz="3600" b="1" dirty="0"/>
              <a:t>】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部分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（时间：</a:t>
            </a:r>
            <a:r>
              <a:rPr lang="en-US" altLang="zh-CN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分钟）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8400" y="1524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资产阶级民主革命与中华民国的建立</a:t>
            </a:r>
          </a:p>
        </p:txBody>
      </p:sp>
      <p:pic>
        <p:nvPicPr>
          <p:cNvPr id="12" name="图片 11" descr="QQ图片202003011755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91600" cy="68579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14600" y="558225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孙中山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7200" y="1244025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辛亥革命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6200" y="2387025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三民主义</a:t>
            </a:r>
          </a:p>
        </p:txBody>
      </p:sp>
      <p:sp>
        <p:nvSpPr>
          <p:cNvPr id="16" name="矩形 15"/>
          <p:cNvSpPr/>
          <p:nvPr/>
        </p:nvSpPr>
        <p:spPr>
          <a:xfrm>
            <a:off x="76200" y="3143071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</a:rPr>
              <a:t>成立兴中会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zh-CN" altLang="zh-CN" sz="2400" b="1" dirty="0">
                <a:solidFill>
                  <a:srgbClr val="FF0000"/>
                </a:solidFill>
              </a:rPr>
              <a:t>同盟会、</a:t>
            </a:r>
            <a:r>
              <a:rPr lang="zh-CN" altLang="en-US" sz="2400" b="1" dirty="0">
                <a:solidFill>
                  <a:srgbClr val="FF0000"/>
                </a:solidFill>
              </a:rPr>
              <a:t>提出三民主义、</a:t>
            </a:r>
            <a:r>
              <a:rPr lang="zh-CN" altLang="zh-CN" sz="2400" b="1" dirty="0">
                <a:solidFill>
                  <a:srgbClr val="FF0000"/>
                </a:solidFill>
              </a:rPr>
              <a:t>领导辛亥革命、</a:t>
            </a:r>
            <a:r>
              <a:rPr lang="zh-CN" altLang="en-US" sz="2400" b="1" dirty="0">
                <a:solidFill>
                  <a:srgbClr val="FF0000"/>
                </a:solidFill>
              </a:rPr>
              <a:t>推翻清朝，结束君主专制制度、</a:t>
            </a:r>
            <a:r>
              <a:rPr lang="zh-CN" altLang="zh-CN" sz="2400" b="1" dirty="0">
                <a:solidFill>
                  <a:srgbClr val="FF0000"/>
                </a:solidFill>
              </a:rPr>
              <a:t>成立中华民国、颁布《中华民国临时约法》、领导二次革命、 护国战争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0" y="3962400"/>
            <a:ext cx="381000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民</a:t>
            </a:r>
            <a:endParaRPr lang="en-US" altLang="zh-CN" sz="1100" b="1" dirty="0"/>
          </a:p>
          <a:p>
            <a:r>
              <a:rPr lang="zh-CN" altLang="en-US" sz="1100" b="1" dirty="0"/>
              <a:t>国</a:t>
            </a:r>
            <a:endParaRPr lang="en-US" altLang="zh-CN" sz="1100" b="1" dirty="0"/>
          </a:p>
          <a:p>
            <a:r>
              <a:rPr lang="zh-CN" altLang="en-US" sz="1100" b="1" dirty="0"/>
              <a:t>二</a:t>
            </a:r>
            <a:endParaRPr lang="en-US" altLang="zh-CN" sz="1100" b="1" dirty="0"/>
          </a:p>
          <a:p>
            <a:r>
              <a:rPr lang="zh-CN" altLang="en-US" sz="1100" b="1" dirty="0"/>
              <a:t>十</a:t>
            </a:r>
            <a:endParaRPr lang="en-US" altLang="zh-CN" sz="1100" b="1" dirty="0"/>
          </a:p>
          <a:p>
            <a:r>
              <a:rPr lang="zh-CN" altLang="en-US" sz="1100" b="1" dirty="0"/>
              <a:t>五</a:t>
            </a:r>
            <a:endParaRPr lang="en-US" altLang="zh-CN" sz="1100" b="1" dirty="0"/>
          </a:p>
          <a:p>
            <a:r>
              <a:rPr lang="zh-CN" altLang="en-US" sz="1100" b="1" dirty="0"/>
              <a:t>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90800" y="45720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1936</a:t>
            </a:r>
            <a:r>
              <a:rPr lang="zh-CN" altLang="en-US" sz="3200" b="1" dirty="0">
                <a:solidFill>
                  <a:srgbClr val="FF0000"/>
                </a:solidFill>
              </a:rPr>
              <a:t>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556260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</a:rPr>
              <a:t>推翻清朝统治，结束君主专制制度。开创了完全意义上的近代民族民主革命，推动了思想解放，打开了进步潮流的闸门。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154218" y="241151"/>
            <a:ext cx="808182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278418" y="228600"/>
            <a:ext cx="1189182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0" y="1295400"/>
            <a:ext cx="1752600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981200" y="1981200"/>
            <a:ext cx="8382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971800" y="5334000"/>
            <a:ext cx="30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5562600" y="5334000"/>
            <a:ext cx="8382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0" grpId="0"/>
      <p:bldP spid="21" grpId="0"/>
      <p:bldP spid="23" grpId="0" animBg="1"/>
      <p:bldP spid="24" grpId="0" animBg="1"/>
      <p:bldP spid="25" grpId="0" animBg="1"/>
      <p:bldP spid="2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sp>
        <p:nvSpPr>
          <p:cNvPr id="7" name="内容占位符 2"/>
          <p:cNvSpPr txBox="1"/>
          <p:nvPr/>
        </p:nvSpPr>
        <p:spPr bwMode="auto">
          <a:xfrm>
            <a:off x="76200" y="2209800"/>
            <a:ext cx="9220199" cy="162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完成学案</a:t>
            </a:r>
            <a:r>
              <a:rPr lang="zh-CN" altLang="zh-CN" sz="3600" b="1" dirty="0"/>
              <a:t>【模拟训练——要做对】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非选择题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（时间：</a:t>
            </a:r>
            <a:r>
              <a:rPr lang="en-US" altLang="zh-CN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分钟）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4800" y="1219200"/>
            <a:ext cx="8458200" cy="3505200"/>
            <a:chOff x="76200" y="1447800"/>
            <a:chExt cx="8458200" cy="3539430"/>
          </a:xfrm>
        </p:grpSpPr>
        <p:sp>
          <p:nvSpPr>
            <p:cNvPr id="7" name="TextBox 6"/>
            <p:cNvSpPr txBox="1"/>
            <p:nvPr/>
          </p:nvSpPr>
          <p:spPr>
            <a:xfrm>
              <a:off x="76200" y="1447800"/>
              <a:ext cx="5181600" cy="35394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人能尽其才，地能尽其力，物能尽其用，货能畅其流，此四者，富强之大经，治国之大本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试观日本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其维新之政为日几何，而今成效已大有可观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</a:p>
            <a:p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       ——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孙中山（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1894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57800" y="1447800"/>
              <a:ext cx="3276600" cy="35394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革命为唯一法门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我们必须颠覆满洲政府，建设民国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废除专制，实行共和。</a:t>
              </a:r>
              <a:endPara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—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孙中山（</a:t>
              </a:r>
              <a:r>
                <a:rPr lang="en-US" altLang="zh-CN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1903</a:t>
              </a:r>
              <a:r>
                <a: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</a:p>
          </p:txBody>
        </p:sp>
      </p:grpSp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0" y="4800600"/>
            <a:ext cx="937260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133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）从材料一的两则材料中可以看出孙中山经历了怎样的思想转变？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/>
              <a:t>阅读材料，完成下列要求。</a:t>
            </a:r>
            <a:endParaRPr lang="zh-CN" alt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60960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材料一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586740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0000CC"/>
                </a:solidFill>
              </a:rPr>
              <a:t>转变：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57400" y="58674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由改革到革命</a:t>
            </a:r>
          </a:p>
        </p:txBody>
      </p:sp>
      <p:sp>
        <p:nvSpPr>
          <p:cNvPr id="18" name="椭圆 17"/>
          <p:cNvSpPr/>
          <p:nvPr/>
        </p:nvSpPr>
        <p:spPr>
          <a:xfrm>
            <a:off x="381000" y="3200401"/>
            <a:ext cx="1676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86400" y="1295400"/>
            <a:ext cx="990600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752600" y="5334000"/>
            <a:ext cx="16764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57200"/>
            <a:ext cx="4495800" cy="5943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8" name="WordArt 9"/>
          <p:cNvSpPr>
            <a:spLocks noChangeArrowheads="1" noChangeShapeType="1" noTextEdit="1"/>
          </p:cNvSpPr>
          <p:nvPr/>
        </p:nvSpPr>
        <p:spPr bwMode="auto">
          <a:xfrm rot="5400000">
            <a:off x="5746591" y="2860731"/>
            <a:ext cx="2855276" cy="891540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孙中山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76200" y="322421"/>
            <a:ext cx="8828879" cy="403187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198755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材料二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zh-CN" altLang="en-US" sz="3200" b="1" i="0" u="none" strike="noStrike" cap="none" normalizeH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同盟会决定在辛亥年（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1911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年）秋天起事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革命党人率队直入武昌，进攻总理衙门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武昌便为革命军所据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各独立省选派代表，制定临时约法，并公举孙中山先生为中华民国的临时总统，我们这个古老的帝国，忽然变为民国了。               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摘编自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中国近代史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  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19875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+mn-ea"/>
                <a:cs typeface="宋体" panose="02010600030101010101" pitchFamily="2" charset="-122"/>
              </a:rPr>
              <a:t>（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effectLst/>
                <a:latin typeface="+mn-ea"/>
                <a:cs typeface="宋体" panose="02010600030101010101" pitchFamily="2" charset="-122"/>
              </a:rPr>
              <a:t>2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effectLst/>
                <a:latin typeface="+mn-ea"/>
                <a:cs typeface="宋体" panose="02010600030101010101" pitchFamily="2" charset="-122"/>
              </a:rPr>
              <a:t>）材料二反映了哪两个历史事件？指出这两个历史事件的指导思想。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4495800"/>
            <a:ext cx="1676400" cy="155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4000" b="1" dirty="0">
                <a:solidFill>
                  <a:srgbClr val="0000CC"/>
                </a:solidFill>
              </a:rPr>
              <a:t>事件：</a:t>
            </a:r>
            <a:endParaRPr lang="en-US" altLang="zh-CN" sz="4000" b="1" dirty="0">
              <a:solidFill>
                <a:srgbClr val="0000CC"/>
              </a:solidFill>
            </a:endParaRPr>
          </a:p>
          <a:p>
            <a:pPr>
              <a:lnSpc>
                <a:spcPts val="3800"/>
              </a:lnSpc>
            </a:pPr>
            <a:endParaRPr lang="en-US" altLang="zh-CN" sz="4000" b="1" dirty="0">
              <a:solidFill>
                <a:srgbClr val="0000CC"/>
              </a:solidFill>
            </a:endParaRPr>
          </a:p>
          <a:p>
            <a:pPr>
              <a:lnSpc>
                <a:spcPts val="3800"/>
              </a:lnSpc>
            </a:pPr>
            <a:r>
              <a:rPr lang="zh-CN" altLang="en-US" sz="4000" b="1" dirty="0">
                <a:solidFill>
                  <a:srgbClr val="0000CC"/>
                </a:solidFill>
              </a:rPr>
              <a:t>思想：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4419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辛亥革命、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3600" y="5334000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三民主义</a:t>
            </a:r>
          </a:p>
        </p:txBody>
      </p:sp>
      <p:sp>
        <p:nvSpPr>
          <p:cNvPr id="8" name="椭圆 7"/>
          <p:cNvSpPr/>
          <p:nvPr/>
        </p:nvSpPr>
        <p:spPr>
          <a:xfrm>
            <a:off x="6019800" y="393551"/>
            <a:ext cx="1752600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06818" y="838200"/>
            <a:ext cx="1112982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659418" y="1828800"/>
            <a:ext cx="1722582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05400" y="3352800"/>
            <a:ext cx="16764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667000" y="3810000"/>
            <a:ext cx="1676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19600" y="4473714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中华民国成立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2" grpId="0" animBg="1"/>
      <p:bldP spid="13" grpId="0" animBg="1"/>
      <p:bldP spid="14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177225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材料三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-76200" y="4343400"/>
            <a:ext cx="944880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）依据材料三，概括这场革命取得了哪些重大成果？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4953000"/>
            <a:ext cx="1676400" cy="583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3200" b="1" dirty="0">
                <a:solidFill>
                  <a:srgbClr val="0000CC"/>
                </a:solidFill>
              </a:rPr>
              <a:t>成果：</a:t>
            </a:r>
            <a:endParaRPr lang="en-US" altLang="zh-CN" sz="3200" b="1" dirty="0">
              <a:solidFill>
                <a:srgbClr val="0000CC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4953000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</a:rPr>
              <a:t>推翻清朝统治，结束封建君主专制制度；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7" name="图片 16" descr="QQ图片202003012231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685800"/>
            <a:ext cx="7467600" cy="358140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990600" y="4800600"/>
            <a:ext cx="2819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696200" y="4343400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838200" y="2895600"/>
            <a:ext cx="3429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495800" y="2362200"/>
            <a:ext cx="381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934200" y="685800"/>
            <a:ext cx="1295400" cy="3429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600200" y="5486400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</a:rPr>
              <a:t>颁布《中华民国临时约法</a:t>
            </a:r>
            <a:r>
              <a:rPr lang="en-US" altLang="zh-CN" sz="3200" b="1" dirty="0">
                <a:solidFill>
                  <a:srgbClr val="FF0000"/>
                </a:solidFill>
              </a:rPr>
              <a:t>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 animBg="1"/>
      <p:bldP spid="26" grpId="1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 descr="tim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762000"/>
            <a:ext cx="7543800" cy="487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6600" y="55626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辛亥革命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0" y="2513012"/>
            <a:ext cx="9144000" cy="193899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8100" algn="ctr" rotWithShape="0">
              <a:schemeClr val="bg1"/>
            </a:outerShdw>
          </a:effectLst>
        </p:spPr>
        <p:txBody>
          <a:bodyPr wrap="square" lIns="91436" tIns="45719" rIns="91436" bIns="4571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ea typeface="方正隶二简体" pitchFamily="65" charset="-122"/>
              </a:rPr>
              <a:t>资产阶级民主革命</a:t>
            </a:r>
            <a:endParaRPr lang="en-US" altLang="zh-CN" sz="6000" b="1" dirty="0">
              <a:ea typeface="方正隶二简体" pitchFamily="65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ea typeface="方正隶二简体" pitchFamily="65" charset="-122"/>
              </a:rPr>
              <a:t>与中华民国的建立</a:t>
            </a:r>
            <a:endParaRPr lang="zh-CN" altLang="en-US" sz="6000" b="1" dirty="0">
              <a:latin typeface="+mn-lt"/>
              <a:ea typeface="方正隶二简体" pitchFamily="65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33400" y="838200"/>
            <a:ext cx="3416300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ea typeface="方正隶二简体"/>
                <a:cs typeface="方正隶二简体"/>
              </a:rPr>
              <a:t>中国历史八年级上册</a:t>
            </a:r>
            <a:endParaRPr lang="en-US" altLang="zh-CN" sz="2800" dirty="0">
              <a:solidFill>
                <a:srgbClr val="FF0000"/>
              </a:solidFill>
              <a:ea typeface="方正隶二简体"/>
              <a:cs typeface="方正隶二简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228600" y="1905000"/>
            <a:ext cx="8839200" cy="3840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9769" tIns="34884" rIns="69769" bIns="34884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知道“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资产阶级民主革命与中华民国的建立”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的重要史实，梳理主干知识线索。</a:t>
            </a:r>
            <a:endParaRPr lang="zh-CN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掌握重点知识并学以致用：</a:t>
            </a:r>
            <a:endParaRPr lang="zh-CN" altLang="zh-CN" sz="2800" dirty="0"/>
          </a:p>
          <a:p>
            <a:pPr>
              <a:lnSpc>
                <a:spcPct val="125000"/>
              </a:lnSpc>
            </a:pP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①孙中山早年的革命活动，孙中山是中国民主革命的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先行者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endParaRPr lang="zh-CN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②武昌起义和中华民国成立，辛亥革命的历史意义。</a:t>
            </a:r>
          </a:p>
          <a:p>
            <a:pPr>
              <a:lnSpc>
                <a:spcPct val="125000"/>
              </a:lnSpc>
            </a:pP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③袁世凯独裁统治和复辟帝制；北洋军阀混战。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3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19" name="图片 18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20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1828800" y="2438400"/>
            <a:ext cx="5562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85800" y="3581400"/>
            <a:ext cx="1066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2819400" y="40386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85800" y="4572000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85800" y="51054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514600" y="51054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953000" y="4572000"/>
            <a:ext cx="3200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5334000" y="5638800"/>
            <a:ext cx="2057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85800" y="5181600"/>
            <a:ext cx="1066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3"/>
          <p:cNvSpPr txBox="1"/>
          <p:nvPr/>
        </p:nvSpPr>
        <p:spPr>
          <a:xfrm>
            <a:off x="2438400" y="10668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【学习目标】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QQ图片202002291110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304800"/>
            <a:ext cx="7315200" cy="63246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267200" y="2298551"/>
            <a:ext cx="1112982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733800" y="5346551"/>
            <a:ext cx="1066800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078018" y="4114801"/>
            <a:ext cx="1341582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334000" y="4648200"/>
            <a:ext cx="2438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43000" y="5029200"/>
            <a:ext cx="6934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219200" y="5410200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sp>
        <p:nvSpPr>
          <p:cNvPr id="7" name="右箭头 6"/>
          <p:cNvSpPr/>
          <p:nvPr/>
        </p:nvSpPr>
        <p:spPr>
          <a:xfrm>
            <a:off x="1" y="3429000"/>
            <a:ext cx="9144000" cy="304801"/>
          </a:xfrm>
          <a:prstGeom prst="rightArrow">
            <a:avLst>
              <a:gd name="adj1" fmla="val 50000"/>
              <a:gd name="adj2" fmla="val 498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8" name="椭圆 7"/>
          <p:cNvSpPr/>
          <p:nvPr/>
        </p:nvSpPr>
        <p:spPr>
          <a:xfrm>
            <a:off x="457200" y="3484885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0" name="椭圆 9"/>
          <p:cNvSpPr/>
          <p:nvPr/>
        </p:nvSpPr>
        <p:spPr>
          <a:xfrm>
            <a:off x="7620000" y="3499173"/>
            <a:ext cx="76200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4" name="椭圆 13"/>
          <p:cNvSpPr/>
          <p:nvPr/>
        </p:nvSpPr>
        <p:spPr>
          <a:xfrm>
            <a:off x="4052887" y="350076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5" name="椭圆 14"/>
          <p:cNvSpPr/>
          <p:nvPr/>
        </p:nvSpPr>
        <p:spPr>
          <a:xfrm>
            <a:off x="6477000" y="350076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6" name="文本框 3"/>
          <p:cNvSpPr txBox="1"/>
          <p:nvPr/>
        </p:nvSpPr>
        <p:spPr>
          <a:xfrm>
            <a:off x="-304800" y="892314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【时空观念】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7338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1894</a:t>
            </a:r>
            <a:r>
              <a:rPr lang="zh-CN" altLang="en-US" sz="2400" b="1" dirty="0"/>
              <a:t>年 </a:t>
            </a:r>
            <a:endParaRPr lang="en-US" altLang="zh-CN" sz="2400" b="1" dirty="0"/>
          </a:p>
          <a:p>
            <a:r>
              <a:rPr lang="zh-CN" altLang="en-US" sz="2400" b="1" dirty="0"/>
              <a:t>兴中会</a:t>
            </a:r>
          </a:p>
        </p:txBody>
      </p:sp>
      <p:sp>
        <p:nvSpPr>
          <p:cNvPr id="18" name="椭圆 17"/>
          <p:cNvSpPr/>
          <p:nvPr/>
        </p:nvSpPr>
        <p:spPr>
          <a:xfrm>
            <a:off x="1524000" y="350520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9" name="TextBox 18"/>
          <p:cNvSpPr txBox="1"/>
          <p:nvPr/>
        </p:nvSpPr>
        <p:spPr>
          <a:xfrm>
            <a:off x="1066800" y="37338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1905</a:t>
            </a:r>
            <a:r>
              <a:rPr lang="zh-CN" altLang="en-US" sz="2400" b="1" dirty="0"/>
              <a:t>年</a:t>
            </a:r>
            <a:endParaRPr lang="en-US" altLang="zh-CN" sz="2400" b="1" dirty="0"/>
          </a:p>
          <a:p>
            <a:r>
              <a:rPr lang="zh-CN" altLang="en-US" sz="2400" b="1" dirty="0"/>
              <a:t>同盟会</a:t>
            </a:r>
          </a:p>
        </p:txBody>
      </p:sp>
      <p:sp>
        <p:nvSpPr>
          <p:cNvPr id="26" name="椭圆 25"/>
          <p:cNvSpPr/>
          <p:nvPr/>
        </p:nvSpPr>
        <p:spPr>
          <a:xfrm>
            <a:off x="5257800" y="350520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33" name="组合 32"/>
          <p:cNvGrpSpPr/>
          <p:nvPr/>
        </p:nvGrpSpPr>
        <p:grpSpPr>
          <a:xfrm>
            <a:off x="3429000" y="3729335"/>
            <a:ext cx="1447800" cy="842665"/>
            <a:chOff x="3429000" y="3729335"/>
            <a:chExt cx="1447800" cy="842665"/>
          </a:xfrm>
        </p:grpSpPr>
        <p:sp>
          <p:nvSpPr>
            <p:cNvPr id="25" name="TextBox 24"/>
            <p:cNvSpPr txBox="1"/>
            <p:nvPr/>
          </p:nvSpPr>
          <p:spPr>
            <a:xfrm>
              <a:off x="3657600" y="3729335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1911</a:t>
              </a:r>
              <a:r>
                <a:rPr lang="zh-CN" altLang="en-US" sz="2400" b="1" dirty="0"/>
                <a:t>年</a:t>
              </a:r>
              <a:endParaRPr lang="en-US" altLang="zh-CN" sz="2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29000" y="41103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武昌起义</a:t>
              </a:r>
              <a:endParaRPr lang="en-US" altLang="zh-CN" sz="2400" b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876800" y="3733800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1912</a:t>
            </a:r>
            <a:r>
              <a:rPr lang="zh-CN" altLang="en-US" sz="2400" b="1" dirty="0"/>
              <a:t>年</a:t>
            </a:r>
            <a:endParaRPr lang="en-US" altLang="zh-CN" sz="2400" b="1" dirty="0"/>
          </a:p>
          <a:p>
            <a:r>
              <a:rPr lang="zh-CN" altLang="en-US" sz="2400" b="1" dirty="0"/>
              <a:t>中华民国成立</a:t>
            </a:r>
            <a:endParaRPr lang="en-US" altLang="zh-CN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419600" y="266700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《</a:t>
            </a:r>
            <a:r>
              <a:rPr lang="zh-CN" altLang="en-US" sz="2400" b="1" dirty="0"/>
              <a:t>中华民国临时约法</a:t>
            </a:r>
            <a:r>
              <a:rPr lang="en-US" altLang="zh-CN" sz="2400" b="1" dirty="0"/>
              <a:t>》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733800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1913</a:t>
            </a:r>
            <a:r>
              <a:rPr lang="zh-CN" altLang="en-US" sz="2400" b="1" dirty="0"/>
              <a:t>年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二次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革命</a:t>
            </a:r>
            <a:endParaRPr lang="en-US" altLang="zh-CN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162800" y="3729335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1915</a:t>
            </a:r>
            <a:r>
              <a:rPr lang="zh-CN" altLang="en-US" sz="2400" b="1" dirty="0"/>
              <a:t>年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护国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战争</a:t>
            </a:r>
            <a:endParaRPr lang="en-US" altLang="zh-CN" sz="2400" b="1" dirty="0"/>
          </a:p>
        </p:txBody>
      </p:sp>
      <p:sp>
        <p:nvSpPr>
          <p:cNvPr id="32" name="椭圆 31"/>
          <p:cNvSpPr/>
          <p:nvPr/>
        </p:nvSpPr>
        <p:spPr>
          <a:xfrm>
            <a:off x="8610600" y="3514725"/>
            <a:ext cx="76200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4" name="TextBox 33"/>
          <p:cNvSpPr txBox="1"/>
          <p:nvPr/>
        </p:nvSpPr>
        <p:spPr>
          <a:xfrm>
            <a:off x="8153400" y="3729335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1916</a:t>
            </a:r>
            <a:r>
              <a:rPr lang="zh-CN" altLang="en-US" sz="2400" b="1" dirty="0"/>
              <a:t>年</a:t>
            </a:r>
            <a:endParaRPr lang="en-US" altLang="zh-CN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52400" y="5410200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世界？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7400" y="54864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第二次工业革命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2200" y="267420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袁世凯</a:t>
            </a:r>
            <a:endParaRPr lang="en-US" altLang="zh-CN" sz="2400" b="1" dirty="0"/>
          </a:p>
          <a:p>
            <a:r>
              <a:rPr lang="zh-CN" altLang="en-US" sz="2400" b="1" dirty="0"/>
              <a:t>独裁统治</a:t>
            </a:r>
            <a:endParaRPr lang="en-US" altLang="zh-CN" sz="2400" b="1" dirty="0"/>
          </a:p>
        </p:txBody>
      </p:sp>
      <p:sp>
        <p:nvSpPr>
          <p:cNvPr id="39" name="矩形 38"/>
          <p:cNvSpPr/>
          <p:nvPr/>
        </p:nvSpPr>
        <p:spPr>
          <a:xfrm>
            <a:off x="5975398" y="5486400"/>
            <a:ext cx="1111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prstClr val="black"/>
                </a:solidFill>
              </a:rPr>
              <a:t>一战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8" grpId="0"/>
      <p:bldP spid="29" grpId="0"/>
      <p:bldP spid="30" grpId="0"/>
      <p:bldP spid="31" grpId="0"/>
      <p:bldP spid="36" grpId="0"/>
      <p:bldP spid="37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</a:p>
          </p:txBody>
        </p:sp>
      </p:grpSp>
      <p:sp>
        <p:nvSpPr>
          <p:cNvPr id="11" name="内容占位符 2"/>
          <p:cNvSpPr txBox="1"/>
          <p:nvPr/>
        </p:nvSpPr>
        <p:spPr bwMode="auto">
          <a:xfrm>
            <a:off x="595313" y="2209800"/>
            <a:ext cx="8015287" cy="162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记忆学案</a:t>
            </a:r>
            <a:r>
              <a:rPr lang="zh-CN" altLang="zh-CN" sz="3600" b="1" dirty="0"/>
              <a:t>【考点清单——须背诵】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部分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（时间：</a:t>
            </a:r>
            <a:r>
              <a:rPr lang="en-US" altLang="zh-CN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分钟）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1141</Words>
  <Application>Microsoft Office PowerPoint</Application>
  <PresentationFormat>全屏显示(4:3)</PresentationFormat>
  <Paragraphs>177</Paragraphs>
  <Slides>31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仿宋</vt:lpstr>
      <vt:lpstr>黑体</vt:lpstr>
      <vt:lpstr>楷体</vt:lpstr>
      <vt:lpstr>宋体</vt:lpstr>
      <vt:lpstr>文鼎CS大黑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会玲 郭</cp:lastModifiedBy>
  <cp:revision>382</cp:revision>
  <dcterms:created xsi:type="dcterms:W3CDTF">2006-08-16T00:00:00Z</dcterms:created>
  <dcterms:modified xsi:type="dcterms:W3CDTF">2020-04-01T09:42:13Z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